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8" Type="http://schemas.openxmlformats.org/officeDocument/2006/relationships/slideLayout" Target="../slideLayouts/slideLayout1.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8" Type="http://schemas.openxmlformats.org/officeDocument/2006/relationships/slideLayout" Target="../slideLayouts/slideLayout1.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834753"/>
            <a:ext cx="7477601" cy="1916430"/>
          </a:xfrm>
          <a:prstGeom prst="rect">
            <a:avLst/>
          </a:prstGeom>
          <a:noFill/>
          <a:ln/>
        </p:spPr>
        <p:txBody>
          <a:bodyPr wrap="square" rtlCol="0" anchor="t"/>
          <a:lstStyle/>
          <a:p>
            <a:pPr indent="0" marL="0">
              <a:lnSpc>
                <a:spcPts val="7545"/>
              </a:lnSpc>
              <a:buNone/>
            </a:pPr>
            <a:r>
              <a:rPr lang="en-US" sz="6036" dirty="0">
                <a:solidFill>
                  <a:srgbClr val="FFFFFF"/>
                </a:solidFill>
                <a:latin typeface="Unbounded" pitchFamily="34" charset="0"/>
                <a:ea typeface="Unbounded" pitchFamily="34" charset="-122"/>
                <a:cs typeface="Unbounded" pitchFamily="34" charset="-120"/>
              </a:rPr>
              <a:t>Airplane Crash Analysis</a:t>
            </a:r>
            <a:endParaRPr lang="en-US" sz="6036" dirty="0"/>
          </a:p>
        </p:txBody>
      </p:sp>
      <p:sp>
        <p:nvSpPr>
          <p:cNvPr id="6" name="Text 2"/>
          <p:cNvSpPr/>
          <p:nvPr/>
        </p:nvSpPr>
        <p:spPr>
          <a:xfrm>
            <a:off x="6319599" y="4084439"/>
            <a:ext cx="7477601" cy="1066205"/>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 Analyzing airplane crashes is a critical process to improve aviation safety. By understanding the common causes and patterns of crashes, we can develop more effective prevention strategies and enhance the overall safety of air travel.</a:t>
            </a:r>
            <a:endParaRPr lang="en-US" sz="1750" dirty="0"/>
          </a:p>
        </p:txBody>
      </p:sp>
      <p:sp>
        <p:nvSpPr>
          <p:cNvPr id="7" name="Shape 3"/>
          <p:cNvSpPr/>
          <p:nvPr/>
        </p:nvSpPr>
        <p:spPr>
          <a:xfrm>
            <a:off x="6319599" y="5417225"/>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424845"/>
            <a:ext cx="340162" cy="340162"/>
          </a:xfrm>
          <a:prstGeom prst="rect">
            <a:avLst/>
          </a:prstGeom>
        </p:spPr>
      </p:pic>
      <p:sp>
        <p:nvSpPr>
          <p:cNvPr id="9" name="Text 4"/>
          <p:cNvSpPr/>
          <p:nvPr/>
        </p:nvSpPr>
        <p:spPr>
          <a:xfrm>
            <a:off x="6786086" y="5400556"/>
            <a:ext cx="2133838" cy="388858"/>
          </a:xfrm>
          <a:prstGeom prst="rect">
            <a:avLst/>
          </a:prstGeom>
          <a:noFill/>
          <a:ln/>
        </p:spPr>
        <p:txBody>
          <a:bodyPr wrap="none" rtlCol="0" anchor="t"/>
          <a:lstStyle/>
          <a:p>
            <a:pPr algn="l" indent="0" marL="0">
              <a:lnSpc>
                <a:spcPts val="3062"/>
              </a:lnSpc>
              <a:buNone/>
            </a:pPr>
            <a:r>
              <a:rPr lang="en-US" sz="2187" b="1" dirty="0">
                <a:solidFill>
                  <a:srgbClr val="CAD6DE"/>
                </a:solidFill>
                <a:latin typeface="Cabin" pitchFamily="34" charset="0"/>
                <a:ea typeface="Cabin" pitchFamily="34" charset="-122"/>
                <a:cs typeface="Cabin" pitchFamily="34" charset="-120"/>
              </a:rPr>
              <a:t>by kalpesh jadhav</a:t>
            </a:r>
            <a:endParaRPr lang="en-US" sz="2187" dirty="0"/>
          </a:p>
        </p:txBody>
      </p:sp>
      <p:sp>
        <p:nvSpPr>
          <p:cNvPr id="10" name="Text 5"/>
          <p:cNvSpPr/>
          <p:nvPr/>
        </p:nvSpPr>
        <p:spPr>
          <a:xfrm>
            <a:off x="6319599" y="6039326"/>
            <a:ext cx="7477601"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Mentorness Internship Batch: MIP-DA-06</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1163717"/>
            <a:ext cx="8704898" cy="4874419"/>
          </a:xfrm>
          <a:prstGeom prst="rect">
            <a:avLst/>
          </a:prstGeom>
        </p:spPr>
      </p:pic>
      <p:sp>
        <p:nvSpPr>
          <p:cNvPr id="5" name="Text 1"/>
          <p:cNvSpPr/>
          <p:nvPr/>
        </p:nvSpPr>
        <p:spPr>
          <a:xfrm>
            <a:off x="2348389" y="6371392"/>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1163717"/>
            <a:ext cx="8699778" cy="4874419"/>
          </a:xfrm>
          <a:prstGeom prst="rect">
            <a:avLst/>
          </a:prstGeom>
        </p:spPr>
      </p:pic>
      <p:sp>
        <p:nvSpPr>
          <p:cNvPr id="5" name="Text 1"/>
          <p:cNvSpPr/>
          <p:nvPr/>
        </p:nvSpPr>
        <p:spPr>
          <a:xfrm>
            <a:off x="2348389" y="6371392"/>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1163717"/>
            <a:ext cx="8654177" cy="4874419"/>
          </a:xfrm>
          <a:prstGeom prst="rect">
            <a:avLst/>
          </a:prstGeom>
        </p:spPr>
      </p:pic>
      <p:sp>
        <p:nvSpPr>
          <p:cNvPr id="5" name="Text 1"/>
          <p:cNvSpPr/>
          <p:nvPr/>
        </p:nvSpPr>
        <p:spPr>
          <a:xfrm>
            <a:off x="2348389" y="6371392"/>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695926"/>
            <a:ext cx="9933503" cy="1388745"/>
          </a:xfrm>
          <a:prstGeom prst="rect">
            <a:avLst/>
          </a:prstGeom>
          <a:noFill/>
          <a:ln/>
        </p:spPr>
        <p:txBody>
          <a:bodyPr wrap="squar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Common Causes of Airplane Crashes</a:t>
            </a:r>
            <a:endParaRPr lang="en-US" sz="4374" dirty="0"/>
          </a:p>
        </p:txBody>
      </p:sp>
      <p:sp>
        <p:nvSpPr>
          <p:cNvPr id="5" name="Text 2"/>
          <p:cNvSpPr/>
          <p:nvPr/>
        </p:nvSpPr>
        <p:spPr>
          <a:xfrm>
            <a:off x="2348389" y="3640098"/>
            <a:ext cx="2777490" cy="347186"/>
          </a:xfrm>
          <a:prstGeom prst="rect">
            <a:avLst/>
          </a:prstGeom>
          <a:noFill/>
          <a:ln/>
        </p:spPr>
        <p:txBody>
          <a:bodyPr wrap="non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Human Error</a:t>
            </a:r>
            <a:endParaRPr lang="en-US" sz="2187" dirty="0"/>
          </a:p>
        </p:txBody>
      </p:sp>
      <p:sp>
        <p:nvSpPr>
          <p:cNvPr id="6" name="Text 3"/>
          <p:cNvSpPr/>
          <p:nvPr/>
        </p:nvSpPr>
        <p:spPr>
          <a:xfrm>
            <a:off x="2348389" y="4209455"/>
            <a:ext cx="2949416" cy="1421606"/>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Pilot errors, such as poor decision making, lack of training, or fatigue, are a leading cause of crashes.</a:t>
            </a:r>
            <a:endParaRPr lang="en-US" sz="1750" dirty="0"/>
          </a:p>
        </p:txBody>
      </p:sp>
      <p:sp>
        <p:nvSpPr>
          <p:cNvPr id="7" name="Text 4"/>
          <p:cNvSpPr/>
          <p:nvPr/>
        </p:nvSpPr>
        <p:spPr>
          <a:xfrm>
            <a:off x="5847398" y="3640098"/>
            <a:ext cx="2949416"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Mechanical Failures</a:t>
            </a:r>
            <a:endParaRPr lang="en-US" sz="2187" dirty="0"/>
          </a:p>
        </p:txBody>
      </p:sp>
      <p:sp>
        <p:nvSpPr>
          <p:cNvPr id="8" name="Text 5"/>
          <p:cNvSpPr/>
          <p:nvPr/>
        </p:nvSpPr>
        <p:spPr>
          <a:xfrm>
            <a:off x="5847398" y="4556641"/>
            <a:ext cx="2949416" cy="1777008"/>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Issues with aircraft design, manufacturing defects, or lack of maintenance can result in critical equipment malfunctions.</a:t>
            </a:r>
            <a:endParaRPr lang="en-US" sz="1750" dirty="0"/>
          </a:p>
        </p:txBody>
      </p:sp>
      <p:sp>
        <p:nvSpPr>
          <p:cNvPr id="9" name="Text 6"/>
          <p:cNvSpPr/>
          <p:nvPr/>
        </p:nvSpPr>
        <p:spPr>
          <a:xfrm>
            <a:off x="9346406" y="3640098"/>
            <a:ext cx="2949416"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Environmental Factors</a:t>
            </a:r>
            <a:endParaRPr lang="en-US" sz="2187" dirty="0"/>
          </a:p>
        </p:txBody>
      </p:sp>
      <p:sp>
        <p:nvSpPr>
          <p:cNvPr id="10" name="Text 7"/>
          <p:cNvSpPr/>
          <p:nvPr/>
        </p:nvSpPr>
        <p:spPr>
          <a:xfrm>
            <a:off x="9346406" y="4556641"/>
            <a:ext cx="2949416" cy="1421606"/>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Weather conditions, such as severe storms, icing, or turbulence, can overwhelm the aircraft's capabilities.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762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indent="0" marL="0">
              <a:lnSpc>
                <a:spcPts val="5437"/>
              </a:lnSpc>
              <a:buNone/>
            </a:pPr>
            <a:r>
              <a:rPr lang="en-US" sz="4350" dirty="0">
                <a:solidFill>
                  <a:srgbClr val="FFFFFF"/>
                </a:solidFill>
                <a:latin typeface="Unbounded" pitchFamily="34" charset="0"/>
                <a:ea typeface="Unbounded" pitchFamily="34" charset="-122"/>
                <a:cs typeface="Unbounded" pitchFamily="34" charset="-120"/>
              </a:rPr>
              <a:t>Recommendations for Improved Safety</a:t>
            </a:r>
            <a:endParaRPr lang="en-US" sz="4350" dirty="0"/>
          </a:p>
        </p:txBody>
      </p:sp>
      <p:pic>
        <p:nvPicPr>
          <p:cNvPr id="6" name="Image 2" descr="preencoded.png">    </p:cNvPr>
          <p:cNvPicPr>
            <a:picLocks noChangeAspect="1"/>
          </p:cNvPicPr>
          <p:nvPr/>
        </p:nvPicPr>
        <p:blipFill>
          <a:blip r:embed="rId3"/>
          <a:stretch>
            <a:fillRect/>
          </a:stretch>
        </p:blipFill>
        <p:spPr>
          <a:xfrm>
            <a:off x="4486156" y="2320052"/>
            <a:ext cx="1104781" cy="1767721"/>
          </a:xfrm>
          <a:prstGeom prst="rect">
            <a:avLst/>
          </a:prstGeom>
        </p:spPr>
      </p:pic>
      <p:sp>
        <p:nvSpPr>
          <p:cNvPr id="7" name="Text 2"/>
          <p:cNvSpPr/>
          <p:nvPr/>
        </p:nvSpPr>
        <p:spPr>
          <a:xfrm>
            <a:off x="5922288" y="2540913"/>
            <a:ext cx="3682722" cy="345281"/>
          </a:xfrm>
          <a:prstGeom prst="rect">
            <a:avLst/>
          </a:prstGeom>
          <a:noFill/>
          <a:ln/>
        </p:spPr>
        <p:txBody>
          <a:bodyPr wrap="none" rtlCol="0" anchor="t"/>
          <a:lstStyle/>
          <a:p>
            <a:pPr algn="l" indent="0" marL="0">
              <a:lnSpc>
                <a:spcPts val="2719"/>
              </a:lnSpc>
              <a:buNone/>
            </a:pPr>
            <a:r>
              <a:rPr lang="en-US" sz="2175" dirty="0">
                <a:solidFill>
                  <a:srgbClr val="FFFFFF"/>
                </a:solidFill>
                <a:latin typeface="Unbounded" pitchFamily="34" charset="0"/>
                <a:ea typeface="Unbounded" pitchFamily="34" charset="-122"/>
                <a:cs typeface="Unbounded" pitchFamily="34" charset="-120"/>
              </a:rPr>
              <a:t>Enhanced Regulations</a:t>
            </a:r>
            <a:endParaRPr lang="en-US" sz="2175" dirty="0"/>
          </a:p>
        </p:txBody>
      </p:sp>
      <p:sp>
        <p:nvSpPr>
          <p:cNvPr id="8" name="Text 3"/>
          <p:cNvSpPr/>
          <p:nvPr/>
        </p:nvSpPr>
        <p:spPr>
          <a:xfrm>
            <a:off x="5922288" y="3018711"/>
            <a:ext cx="7879556" cy="706993"/>
          </a:xfrm>
          <a:prstGeom prst="rect">
            <a:avLst/>
          </a:prstGeom>
          <a:noFill/>
          <a:ln/>
        </p:spPr>
        <p:txBody>
          <a:bodyPr wrap="square" rtlCol="0" anchor="t"/>
          <a:lstStyle/>
          <a:p>
            <a:pPr algn="l" indent="0" marL="0">
              <a:lnSpc>
                <a:spcPts val="2784"/>
              </a:lnSpc>
              <a:buNone/>
            </a:pPr>
            <a:r>
              <a:rPr lang="en-US" sz="1740" dirty="0">
                <a:solidFill>
                  <a:srgbClr val="CAD6DE"/>
                </a:solidFill>
                <a:latin typeface="Cabin" pitchFamily="34" charset="0"/>
                <a:ea typeface="Cabin" pitchFamily="34" charset="-122"/>
                <a:cs typeface="Cabin" pitchFamily="34" charset="-120"/>
              </a:rPr>
              <a:t>Updating and enforcing stricter safety regulations can address identified vulnerabilities.</a:t>
            </a:r>
            <a:endParaRPr lang="en-US" sz="1740" dirty="0"/>
          </a:p>
        </p:txBody>
      </p:sp>
      <p:pic>
        <p:nvPicPr>
          <p:cNvPr id="9" name="Image 3" descr="preencoded.png">    </p:cNvPr>
          <p:cNvPicPr>
            <a:picLocks noChangeAspect="1"/>
          </p:cNvPicPr>
          <p:nvPr/>
        </p:nvPicPr>
        <p:blipFill>
          <a:blip r:embed="rId4"/>
          <a:stretch>
            <a:fillRect/>
          </a:stretch>
        </p:blipFill>
        <p:spPr>
          <a:xfrm>
            <a:off x="4486156" y="4087773"/>
            <a:ext cx="1104781" cy="1767721"/>
          </a:xfrm>
          <a:prstGeom prst="rect">
            <a:avLst/>
          </a:prstGeom>
        </p:spPr>
      </p:pic>
      <p:sp>
        <p:nvSpPr>
          <p:cNvPr id="10" name="Text 4"/>
          <p:cNvSpPr/>
          <p:nvPr/>
        </p:nvSpPr>
        <p:spPr>
          <a:xfrm>
            <a:off x="5922288" y="4308634"/>
            <a:ext cx="3724156" cy="345281"/>
          </a:xfrm>
          <a:prstGeom prst="rect">
            <a:avLst/>
          </a:prstGeom>
          <a:noFill/>
          <a:ln/>
        </p:spPr>
        <p:txBody>
          <a:bodyPr wrap="none" rtlCol="0" anchor="t"/>
          <a:lstStyle/>
          <a:p>
            <a:pPr algn="l" indent="0" marL="0">
              <a:lnSpc>
                <a:spcPts val="2719"/>
              </a:lnSpc>
              <a:buNone/>
            </a:pPr>
            <a:r>
              <a:rPr lang="en-US" sz="2175" dirty="0">
                <a:solidFill>
                  <a:srgbClr val="FFFFFF"/>
                </a:solidFill>
                <a:latin typeface="Unbounded" pitchFamily="34" charset="0"/>
                <a:ea typeface="Unbounded" pitchFamily="34" charset="-122"/>
                <a:cs typeface="Unbounded" pitchFamily="34" charset="-120"/>
              </a:rPr>
              <a:t>Improved Pilot Training</a:t>
            </a:r>
            <a:endParaRPr lang="en-US" sz="2175" dirty="0"/>
          </a:p>
        </p:txBody>
      </p:sp>
      <p:sp>
        <p:nvSpPr>
          <p:cNvPr id="11" name="Text 5"/>
          <p:cNvSpPr/>
          <p:nvPr/>
        </p:nvSpPr>
        <p:spPr>
          <a:xfrm>
            <a:off x="5922288" y="4786432"/>
            <a:ext cx="7879556" cy="706993"/>
          </a:xfrm>
          <a:prstGeom prst="rect">
            <a:avLst/>
          </a:prstGeom>
          <a:noFill/>
          <a:ln/>
        </p:spPr>
        <p:txBody>
          <a:bodyPr wrap="square" rtlCol="0" anchor="t"/>
          <a:lstStyle/>
          <a:p>
            <a:pPr algn="l" indent="0" marL="0">
              <a:lnSpc>
                <a:spcPts val="2784"/>
              </a:lnSpc>
              <a:buNone/>
            </a:pPr>
            <a:r>
              <a:rPr lang="en-US" sz="1740" dirty="0">
                <a:solidFill>
                  <a:srgbClr val="CAD6DE"/>
                </a:solidFill>
                <a:latin typeface="Cabin" pitchFamily="34" charset="0"/>
                <a:ea typeface="Cabin" pitchFamily="34" charset="-122"/>
                <a:cs typeface="Cabin" pitchFamily="34" charset="-120"/>
              </a:rPr>
              <a:t>Enhancing pilot education and simulation-based training can better prepare crews for emergencies.</a:t>
            </a:r>
            <a:endParaRPr lang="en-US" sz="1740" dirty="0"/>
          </a:p>
        </p:txBody>
      </p:sp>
      <p:pic>
        <p:nvPicPr>
          <p:cNvPr id="12" name="Image 4" descr="preencoded.png">    </p:cNvPr>
          <p:cNvPicPr>
            <a:picLocks noChangeAspect="1"/>
          </p:cNvPicPr>
          <p:nvPr/>
        </p:nvPicPr>
        <p:blipFill>
          <a:blip r:embed="rId5"/>
          <a:stretch>
            <a:fillRect/>
          </a:stretch>
        </p:blipFill>
        <p:spPr>
          <a:xfrm>
            <a:off x="4486156" y="5855494"/>
            <a:ext cx="1104781" cy="1767721"/>
          </a:xfrm>
          <a:prstGeom prst="rect">
            <a:avLst/>
          </a:prstGeom>
        </p:spPr>
      </p:pic>
      <p:sp>
        <p:nvSpPr>
          <p:cNvPr id="13" name="Text 6"/>
          <p:cNvSpPr/>
          <p:nvPr/>
        </p:nvSpPr>
        <p:spPr>
          <a:xfrm>
            <a:off x="5922288" y="6076355"/>
            <a:ext cx="4836557" cy="345281"/>
          </a:xfrm>
          <a:prstGeom prst="rect">
            <a:avLst/>
          </a:prstGeom>
          <a:noFill/>
          <a:ln/>
        </p:spPr>
        <p:txBody>
          <a:bodyPr wrap="none" rtlCol="0" anchor="t"/>
          <a:lstStyle/>
          <a:p>
            <a:pPr algn="l" indent="0" marL="0">
              <a:lnSpc>
                <a:spcPts val="2719"/>
              </a:lnSpc>
              <a:buNone/>
            </a:pPr>
            <a:r>
              <a:rPr lang="en-US" sz="2175" dirty="0">
                <a:solidFill>
                  <a:srgbClr val="FFFFFF"/>
                </a:solidFill>
                <a:latin typeface="Unbounded" pitchFamily="34" charset="0"/>
                <a:ea typeface="Unbounded" pitchFamily="34" charset="-122"/>
                <a:cs typeface="Unbounded" pitchFamily="34" charset="-120"/>
              </a:rPr>
              <a:t>Technological Advancements</a:t>
            </a:r>
            <a:endParaRPr lang="en-US" sz="2175" dirty="0"/>
          </a:p>
        </p:txBody>
      </p:sp>
      <p:sp>
        <p:nvSpPr>
          <p:cNvPr id="14" name="Text 7"/>
          <p:cNvSpPr/>
          <p:nvPr/>
        </p:nvSpPr>
        <p:spPr>
          <a:xfrm>
            <a:off x="5922288" y="6554153"/>
            <a:ext cx="7879556" cy="706993"/>
          </a:xfrm>
          <a:prstGeom prst="rect">
            <a:avLst/>
          </a:prstGeom>
          <a:noFill/>
          <a:ln/>
        </p:spPr>
        <p:txBody>
          <a:bodyPr wrap="square" rtlCol="0" anchor="t"/>
          <a:lstStyle/>
          <a:p>
            <a:pPr algn="l" indent="0" marL="0">
              <a:lnSpc>
                <a:spcPts val="2784"/>
              </a:lnSpc>
              <a:buNone/>
            </a:pPr>
            <a:r>
              <a:rPr lang="en-US" sz="1740" dirty="0">
                <a:solidFill>
                  <a:srgbClr val="CAD6DE"/>
                </a:solidFill>
                <a:latin typeface="Cabin" pitchFamily="34" charset="0"/>
                <a:ea typeface="Cabin" pitchFamily="34" charset="-122"/>
                <a:cs typeface="Cabin" pitchFamily="34" charset="-120"/>
              </a:rPr>
              <a:t>Implementing new technologies, such as predictive analytics and autonomous systems, can enhance aircraft safety.</a:t>
            </a:r>
            <a:endParaRPr lang="en-US" sz="174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333500"/>
            <a:ext cx="9933503" cy="1388745"/>
          </a:xfrm>
          <a:prstGeom prst="rect">
            <a:avLst/>
          </a:prstGeom>
          <a:noFill/>
          <a:ln/>
        </p:spPr>
        <p:txBody>
          <a:bodyPr wrap="squar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Case Studies and Lessons Learned</a:t>
            </a:r>
            <a:endParaRPr lang="en-US" sz="4374" dirty="0"/>
          </a:p>
        </p:txBody>
      </p:sp>
      <p:pic>
        <p:nvPicPr>
          <p:cNvPr id="5" name="Image 1" descr="preencoded.png">    </p:cNvPr>
          <p:cNvPicPr>
            <a:picLocks noChangeAspect="1"/>
          </p:cNvPicPr>
          <p:nvPr/>
        </p:nvPicPr>
        <p:blipFill>
          <a:blip r:embed="rId2"/>
          <a:stretch>
            <a:fillRect/>
          </a:stretch>
        </p:blipFill>
        <p:spPr>
          <a:xfrm>
            <a:off x="2348389" y="3166586"/>
            <a:ext cx="555427" cy="555427"/>
          </a:xfrm>
          <a:prstGeom prst="rect">
            <a:avLst/>
          </a:prstGeom>
        </p:spPr>
      </p:pic>
      <p:sp>
        <p:nvSpPr>
          <p:cNvPr id="6" name="Text 2"/>
          <p:cNvSpPr/>
          <p:nvPr/>
        </p:nvSpPr>
        <p:spPr>
          <a:xfrm>
            <a:off x="2348389" y="3944183"/>
            <a:ext cx="2233374" cy="694373"/>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Flight Data Recorders</a:t>
            </a:r>
            <a:endParaRPr lang="en-US" sz="2187" dirty="0"/>
          </a:p>
        </p:txBody>
      </p:sp>
      <p:sp>
        <p:nvSpPr>
          <p:cNvPr id="7" name="Text 3"/>
          <p:cNvSpPr/>
          <p:nvPr/>
        </p:nvSpPr>
        <p:spPr>
          <a:xfrm>
            <a:off x="2348389" y="4771787"/>
            <a:ext cx="2233374" cy="1421606"/>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Crucial in understanding the sequence of events leading to crashes.</a:t>
            </a:r>
            <a:endParaRPr lang="en-US" sz="1750" dirty="0"/>
          </a:p>
        </p:txBody>
      </p:sp>
      <p:pic>
        <p:nvPicPr>
          <p:cNvPr id="8" name="Image 2" descr="preencoded.png">    </p:cNvPr>
          <p:cNvPicPr>
            <a:picLocks noChangeAspect="1"/>
          </p:cNvPicPr>
          <p:nvPr/>
        </p:nvPicPr>
        <p:blipFill>
          <a:blip r:embed="rId3"/>
          <a:stretch>
            <a:fillRect/>
          </a:stretch>
        </p:blipFill>
        <p:spPr>
          <a:xfrm>
            <a:off x="4915019" y="3166586"/>
            <a:ext cx="555427" cy="555427"/>
          </a:xfrm>
          <a:prstGeom prst="rect">
            <a:avLst/>
          </a:prstGeom>
        </p:spPr>
      </p:pic>
      <p:sp>
        <p:nvSpPr>
          <p:cNvPr id="9" name="Text 4"/>
          <p:cNvSpPr/>
          <p:nvPr/>
        </p:nvSpPr>
        <p:spPr>
          <a:xfrm>
            <a:off x="4915019" y="3944183"/>
            <a:ext cx="2233493" cy="1041559"/>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Improved Weather Monitoring</a:t>
            </a:r>
            <a:endParaRPr lang="en-US" sz="2187" dirty="0"/>
          </a:p>
        </p:txBody>
      </p:sp>
      <p:sp>
        <p:nvSpPr>
          <p:cNvPr id="10" name="Text 5"/>
          <p:cNvSpPr/>
          <p:nvPr/>
        </p:nvSpPr>
        <p:spPr>
          <a:xfrm>
            <a:off x="4915019" y="5118973"/>
            <a:ext cx="2233493" cy="1777008"/>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Enhancing weather forecasting and real-time monitoring helps pilots avoid hazardous conditions.</a:t>
            </a:r>
            <a:endParaRPr lang="en-US" sz="1750" dirty="0"/>
          </a:p>
        </p:txBody>
      </p:sp>
      <p:pic>
        <p:nvPicPr>
          <p:cNvPr id="11" name="Image 3" descr="preencoded.png">    </p:cNvPr>
          <p:cNvPicPr>
            <a:picLocks noChangeAspect="1"/>
          </p:cNvPicPr>
          <p:nvPr/>
        </p:nvPicPr>
        <p:blipFill>
          <a:blip r:embed="rId4"/>
          <a:stretch>
            <a:fillRect/>
          </a:stretch>
        </p:blipFill>
        <p:spPr>
          <a:xfrm>
            <a:off x="7481768" y="3166586"/>
            <a:ext cx="555427" cy="555427"/>
          </a:xfrm>
          <a:prstGeom prst="rect">
            <a:avLst/>
          </a:prstGeom>
        </p:spPr>
      </p:pic>
      <p:sp>
        <p:nvSpPr>
          <p:cNvPr id="12" name="Text 6"/>
          <p:cNvSpPr/>
          <p:nvPr/>
        </p:nvSpPr>
        <p:spPr>
          <a:xfrm>
            <a:off x="7481768" y="3944183"/>
            <a:ext cx="2233374" cy="694373"/>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Rigorous Maintenance</a:t>
            </a:r>
            <a:endParaRPr lang="en-US" sz="2187" dirty="0"/>
          </a:p>
        </p:txBody>
      </p:sp>
      <p:sp>
        <p:nvSpPr>
          <p:cNvPr id="13" name="Text 7"/>
          <p:cNvSpPr/>
          <p:nvPr/>
        </p:nvSpPr>
        <p:spPr>
          <a:xfrm>
            <a:off x="7481768" y="4771787"/>
            <a:ext cx="2233374" cy="1777008"/>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Proactive and comprehensive maintenance programs can prevent mechanical failures.</a:t>
            </a:r>
            <a:endParaRPr lang="en-US" sz="1750" dirty="0"/>
          </a:p>
        </p:txBody>
      </p:sp>
      <p:pic>
        <p:nvPicPr>
          <p:cNvPr id="14" name="Image 4" descr="preencoded.png">    </p:cNvPr>
          <p:cNvPicPr>
            <a:picLocks noChangeAspect="1"/>
          </p:cNvPicPr>
          <p:nvPr/>
        </p:nvPicPr>
        <p:blipFill>
          <a:blip r:embed="rId5"/>
          <a:stretch>
            <a:fillRect/>
          </a:stretch>
        </p:blipFill>
        <p:spPr>
          <a:xfrm>
            <a:off x="10048399" y="3166586"/>
            <a:ext cx="555427" cy="555427"/>
          </a:xfrm>
          <a:prstGeom prst="rect">
            <a:avLst/>
          </a:prstGeom>
        </p:spPr>
      </p:pic>
      <p:sp>
        <p:nvSpPr>
          <p:cNvPr id="15" name="Text 8"/>
          <p:cNvSpPr/>
          <p:nvPr/>
        </p:nvSpPr>
        <p:spPr>
          <a:xfrm>
            <a:off x="10048399" y="3944183"/>
            <a:ext cx="2233493" cy="1041559"/>
          </a:xfrm>
          <a:prstGeom prst="rect">
            <a:avLst/>
          </a:prstGeom>
          <a:noFill/>
          <a:ln/>
        </p:spPr>
        <p:txBody>
          <a:bodyPr wrap="square" rtlCol="0" anchor="t"/>
          <a:lstStyle/>
          <a:p>
            <a:pPr algn="l" indent="0" marL="0">
              <a:lnSpc>
                <a:spcPts val="2734"/>
              </a:lnSpc>
              <a:buNone/>
            </a:pPr>
            <a:r>
              <a:rPr lang="en-US" sz="2187" dirty="0">
                <a:solidFill>
                  <a:srgbClr val="FFFFFF"/>
                </a:solidFill>
                <a:latin typeface="Unbounded" pitchFamily="34" charset="0"/>
                <a:ea typeface="Unbounded" pitchFamily="34" charset="-122"/>
                <a:cs typeface="Unbounded" pitchFamily="34" charset="-120"/>
              </a:rPr>
              <a:t>Simulator-based Training</a:t>
            </a:r>
            <a:endParaRPr lang="en-US" sz="2187" dirty="0"/>
          </a:p>
        </p:txBody>
      </p:sp>
      <p:sp>
        <p:nvSpPr>
          <p:cNvPr id="16" name="Text 9"/>
          <p:cNvSpPr/>
          <p:nvPr/>
        </p:nvSpPr>
        <p:spPr>
          <a:xfrm>
            <a:off x="10048399" y="5118973"/>
            <a:ext cx="2233493" cy="1421606"/>
          </a:xfrm>
          <a:prstGeom prst="rect">
            <a:avLst/>
          </a:prstGeom>
          <a:noFill/>
          <a:ln/>
        </p:spPr>
        <p:txBody>
          <a:bodyPr wrap="square" rtlCol="0" anchor="t"/>
          <a:lstStyle/>
          <a:p>
            <a:pPr algn="l" indent="0" marL="0">
              <a:lnSpc>
                <a:spcPts val="2799"/>
              </a:lnSpc>
              <a:buNone/>
            </a:pPr>
            <a:r>
              <a:rPr lang="en-US" sz="1750" dirty="0">
                <a:solidFill>
                  <a:srgbClr val="CAD6DE"/>
                </a:solidFill>
                <a:latin typeface="Cabin" pitchFamily="34" charset="0"/>
                <a:ea typeface="Cabin" pitchFamily="34" charset="-122"/>
                <a:cs typeface="Cabin" pitchFamily="34" charset="-120"/>
              </a:rPr>
              <a:t>Preparing pilots for rare but critical scenarios improves their decision-making skills.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709499"/>
            <a:ext cx="9933503" cy="1388745"/>
          </a:xfrm>
          <a:prstGeom prst="rect">
            <a:avLst/>
          </a:prstGeom>
          <a:noFill/>
          <a:ln/>
        </p:spPr>
        <p:txBody>
          <a:bodyPr wrap="squar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Conclusion and Future Considerations</a:t>
            </a:r>
            <a:endParaRPr lang="en-US" sz="4374" dirty="0"/>
          </a:p>
        </p:txBody>
      </p:sp>
      <p:sp>
        <p:nvSpPr>
          <p:cNvPr id="5" name="Text 2"/>
          <p:cNvSpPr/>
          <p:nvPr/>
        </p:nvSpPr>
        <p:spPr>
          <a:xfrm>
            <a:off x="2570559" y="3683437"/>
            <a:ext cx="4518541"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Continuous Improvement</a:t>
            </a:r>
            <a:endParaRPr lang="en-US" sz="1750" dirty="0"/>
          </a:p>
        </p:txBody>
      </p:sp>
      <p:sp>
        <p:nvSpPr>
          <p:cNvPr id="6" name="Text 3"/>
          <p:cNvSpPr/>
          <p:nvPr/>
        </p:nvSpPr>
        <p:spPr>
          <a:xfrm>
            <a:off x="7541062" y="3683437"/>
            <a:ext cx="4518541" cy="710803"/>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Crash investigations must drive ongoing enhancements to aviation safety.</a:t>
            </a:r>
            <a:endParaRPr lang="en-US" sz="1750" dirty="0"/>
          </a:p>
        </p:txBody>
      </p:sp>
      <p:sp>
        <p:nvSpPr>
          <p:cNvPr id="7" name="Shape 4"/>
          <p:cNvSpPr/>
          <p:nvPr/>
        </p:nvSpPr>
        <p:spPr>
          <a:xfrm>
            <a:off x="2348389" y="4535091"/>
            <a:ext cx="9933503" cy="992505"/>
          </a:xfrm>
          <a:prstGeom prst="rect">
            <a:avLst/>
          </a:prstGeom>
          <a:solidFill>
            <a:srgbClr val="223D4D"/>
          </a:solidFill>
          <a:ln/>
        </p:spPr>
      </p:sp>
      <p:sp>
        <p:nvSpPr>
          <p:cNvPr id="8" name="Text 5"/>
          <p:cNvSpPr/>
          <p:nvPr/>
        </p:nvSpPr>
        <p:spPr>
          <a:xfrm>
            <a:off x="2570559" y="4675942"/>
            <a:ext cx="4518541"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Emerging Technologies</a:t>
            </a:r>
            <a:endParaRPr lang="en-US" sz="1750" dirty="0"/>
          </a:p>
        </p:txBody>
      </p:sp>
      <p:sp>
        <p:nvSpPr>
          <p:cNvPr id="9" name="Text 6"/>
          <p:cNvSpPr/>
          <p:nvPr/>
        </p:nvSpPr>
        <p:spPr>
          <a:xfrm>
            <a:off x="7541062" y="4675942"/>
            <a:ext cx="4518541" cy="710803"/>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Advancements in AI, automation, and communication can revolutionize aircraft safety.</a:t>
            </a:r>
            <a:endParaRPr lang="en-US" sz="1750" dirty="0"/>
          </a:p>
        </p:txBody>
      </p:sp>
      <p:sp>
        <p:nvSpPr>
          <p:cNvPr id="10" name="Text 7"/>
          <p:cNvSpPr/>
          <p:nvPr/>
        </p:nvSpPr>
        <p:spPr>
          <a:xfrm>
            <a:off x="2570559" y="5668447"/>
            <a:ext cx="4518541"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Collaboration and Transparency</a:t>
            </a:r>
            <a:endParaRPr lang="en-US" sz="1750" dirty="0"/>
          </a:p>
        </p:txBody>
      </p:sp>
      <p:sp>
        <p:nvSpPr>
          <p:cNvPr id="11" name="Text 8"/>
          <p:cNvSpPr/>
          <p:nvPr/>
        </p:nvSpPr>
        <p:spPr>
          <a:xfrm>
            <a:off x="7541062" y="5668447"/>
            <a:ext cx="4518541" cy="710803"/>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Sharing findings and best practices globally can accelerate safety improvements.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998821"/>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Summary</a:t>
            </a:r>
            <a:endParaRPr lang="en-US" sz="4374" dirty="0"/>
          </a:p>
        </p:txBody>
      </p:sp>
      <p:sp>
        <p:nvSpPr>
          <p:cNvPr id="5" name="Text 2"/>
          <p:cNvSpPr/>
          <p:nvPr/>
        </p:nvSpPr>
        <p:spPr>
          <a:xfrm>
            <a:off x="2348389" y="3137535"/>
            <a:ext cx="9933503" cy="2487811"/>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The project of airplane crashes and fatalities spanning 1980 to 2023 with the  primary aim of levering insights to enhance aviation safety and mitigate risk. the dataset encompasses crucial details  such as crash dates , crash location,  operators, flight type, aircraft type, and fatality statics. using PowerBI we delve into temporal trends , incident severity, and fatalities through interactive visualization, we dissect geospatial patterns, route , operator, specific aircraft type .our data cleaning process ensure accuracy and consistency  , we endeavor to provide stakeholders with actionable information for proactively enhancing aviation safety standards, ultimately contributing to a safer air travel environment.</a:t>
            </a:r>
            <a:endParaRPr lang="en-US" sz="1750" dirty="0"/>
          </a:p>
        </p:txBody>
      </p:sp>
      <p:sp>
        <p:nvSpPr>
          <p:cNvPr id="6" name="Text 3"/>
          <p:cNvSpPr/>
          <p:nvPr/>
        </p:nvSpPr>
        <p:spPr>
          <a:xfrm>
            <a:off x="2348389" y="5875258"/>
            <a:ext cx="9933503"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172528"/>
            <a:ext cx="9306401" cy="1388745"/>
          </a:xfrm>
          <a:prstGeom prst="rect">
            <a:avLst/>
          </a:prstGeom>
          <a:noFill/>
          <a:ln/>
        </p:spPr>
        <p:txBody>
          <a:bodyPr wrap="squar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Importance of Crash Investigation</a:t>
            </a:r>
            <a:endParaRPr lang="en-US" sz="4374" dirty="0"/>
          </a:p>
        </p:txBody>
      </p:sp>
      <p:sp>
        <p:nvSpPr>
          <p:cNvPr id="6" name="Shape 2"/>
          <p:cNvSpPr/>
          <p:nvPr/>
        </p:nvSpPr>
        <p:spPr>
          <a:xfrm>
            <a:off x="833199" y="3068122"/>
            <a:ext cx="499943" cy="499943"/>
          </a:xfrm>
          <a:prstGeom prst="roundRect">
            <a:avLst>
              <a:gd name="adj" fmla="val 13333"/>
            </a:avLst>
          </a:prstGeom>
          <a:solidFill>
            <a:srgbClr val="223D4D"/>
          </a:solidFill>
          <a:ln/>
        </p:spPr>
      </p:sp>
      <p:sp>
        <p:nvSpPr>
          <p:cNvPr id="7" name="Text 3"/>
          <p:cNvSpPr/>
          <p:nvPr/>
        </p:nvSpPr>
        <p:spPr>
          <a:xfrm>
            <a:off x="1004649" y="3109793"/>
            <a:ext cx="157043"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1</a:t>
            </a:r>
            <a:endParaRPr lang="en-US" sz="2624" dirty="0"/>
          </a:p>
        </p:txBody>
      </p:sp>
      <p:sp>
        <p:nvSpPr>
          <p:cNvPr id="8" name="Text 4"/>
          <p:cNvSpPr/>
          <p:nvPr/>
        </p:nvSpPr>
        <p:spPr>
          <a:xfrm>
            <a:off x="1555313" y="3144441"/>
            <a:ext cx="3820001"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Prevent Future Accidents</a:t>
            </a:r>
            <a:endParaRPr lang="en-US" sz="2187" dirty="0"/>
          </a:p>
        </p:txBody>
      </p:sp>
      <p:sp>
        <p:nvSpPr>
          <p:cNvPr id="9" name="Text 5"/>
          <p:cNvSpPr/>
          <p:nvPr/>
        </p:nvSpPr>
        <p:spPr>
          <a:xfrm>
            <a:off x="1555313" y="3972044"/>
            <a:ext cx="3820001" cy="1421606"/>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Investigating crashes helps identify safety issues and implement solutions to prevent similar incidents from happening again.</a:t>
            </a:r>
            <a:endParaRPr lang="en-US" sz="1750" dirty="0"/>
          </a:p>
        </p:txBody>
      </p:sp>
      <p:sp>
        <p:nvSpPr>
          <p:cNvPr id="10" name="Shape 6"/>
          <p:cNvSpPr/>
          <p:nvPr/>
        </p:nvSpPr>
        <p:spPr>
          <a:xfrm>
            <a:off x="5597485" y="3068122"/>
            <a:ext cx="499943" cy="499943"/>
          </a:xfrm>
          <a:prstGeom prst="roundRect">
            <a:avLst>
              <a:gd name="adj" fmla="val 13333"/>
            </a:avLst>
          </a:prstGeom>
          <a:solidFill>
            <a:srgbClr val="223D4D"/>
          </a:solidFill>
          <a:ln/>
        </p:spPr>
      </p:sp>
      <p:sp>
        <p:nvSpPr>
          <p:cNvPr id="11" name="Text 7"/>
          <p:cNvSpPr/>
          <p:nvPr/>
        </p:nvSpPr>
        <p:spPr>
          <a:xfrm>
            <a:off x="5715953" y="3109793"/>
            <a:ext cx="263009"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2</a:t>
            </a:r>
            <a:endParaRPr lang="en-US" sz="2624" dirty="0"/>
          </a:p>
        </p:txBody>
      </p:sp>
      <p:sp>
        <p:nvSpPr>
          <p:cNvPr id="12" name="Text 8"/>
          <p:cNvSpPr/>
          <p:nvPr/>
        </p:nvSpPr>
        <p:spPr>
          <a:xfrm>
            <a:off x="6319599" y="3144441"/>
            <a:ext cx="3820001" cy="694373"/>
          </a:xfrm>
          <a:prstGeom prst="rect">
            <a:avLst/>
          </a:prstGeom>
          <a:noFill/>
          <a:ln/>
        </p:spPr>
        <p:txBody>
          <a:bodyPr wrap="squar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Improve Design and Procedures</a:t>
            </a:r>
            <a:endParaRPr lang="en-US" sz="2187" dirty="0"/>
          </a:p>
        </p:txBody>
      </p:sp>
      <p:sp>
        <p:nvSpPr>
          <p:cNvPr id="13" name="Text 9"/>
          <p:cNvSpPr/>
          <p:nvPr/>
        </p:nvSpPr>
        <p:spPr>
          <a:xfrm>
            <a:off x="6319599" y="3972044"/>
            <a:ext cx="3820001" cy="1066205"/>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Crash analysis leads to improvements in aircraft design, maintenance protocols, and pilot training to enhance safety.</a:t>
            </a:r>
            <a:endParaRPr lang="en-US" sz="1750" dirty="0"/>
          </a:p>
        </p:txBody>
      </p:sp>
      <p:sp>
        <p:nvSpPr>
          <p:cNvPr id="14" name="Shape 10"/>
          <p:cNvSpPr/>
          <p:nvPr/>
        </p:nvSpPr>
        <p:spPr>
          <a:xfrm>
            <a:off x="833199" y="5789414"/>
            <a:ext cx="499943" cy="499943"/>
          </a:xfrm>
          <a:prstGeom prst="roundRect">
            <a:avLst>
              <a:gd name="adj" fmla="val 13333"/>
            </a:avLst>
          </a:prstGeom>
          <a:solidFill>
            <a:srgbClr val="223D4D"/>
          </a:solidFill>
          <a:ln/>
        </p:spPr>
      </p:sp>
      <p:sp>
        <p:nvSpPr>
          <p:cNvPr id="15" name="Text 11"/>
          <p:cNvSpPr/>
          <p:nvPr/>
        </p:nvSpPr>
        <p:spPr>
          <a:xfrm>
            <a:off x="949166" y="5831086"/>
            <a:ext cx="268010" cy="416481"/>
          </a:xfrm>
          <a:prstGeom prst="rect">
            <a:avLst/>
          </a:prstGeom>
          <a:noFill/>
          <a:ln/>
        </p:spPr>
        <p:txBody>
          <a:bodyPr wrap="none" rtlCol="0" anchor="t"/>
          <a:lstStyle/>
          <a:p>
            <a:pPr algn="ctr" indent="0" marL="0">
              <a:lnSpc>
                <a:spcPts val="3281"/>
              </a:lnSpc>
              <a:buNone/>
            </a:pPr>
            <a:r>
              <a:rPr lang="en-US" sz="2624" dirty="0">
                <a:solidFill>
                  <a:srgbClr val="FFFFFF"/>
                </a:solidFill>
                <a:latin typeface="Unbounded" pitchFamily="34" charset="0"/>
                <a:ea typeface="Unbounded" pitchFamily="34" charset="-122"/>
                <a:cs typeface="Unbounded" pitchFamily="34" charset="-120"/>
              </a:rPr>
              <a:t>3</a:t>
            </a:r>
            <a:endParaRPr lang="en-US" sz="2624" dirty="0"/>
          </a:p>
        </p:txBody>
      </p:sp>
      <p:sp>
        <p:nvSpPr>
          <p:cNvPr id="16" name="Text 12"/>
          <p:cNvSpPr/>
          <p:nvPr/>
        </p:nvSpPr>
        <p:spPr>
          <a:xfrm>
            <a:off x="1555313" y="5865733"/>
            <a:ext cx="4466392" cy="347186"/>
          </a:xfrm>
          <a:prstGeom prst="rect">
            <a:avLst/>
          </a:prstGeom>
          <a:noFill/>
          <a:ln/>
        </p:spPr>
        <p:txBody>
          <a:bodyPr wrap="none" rtlCol="0" anchor="t"/>
          <a:lstStyle/>
          <a:p>
            <a:pPr indent="0" marL="0">
              <a:lnSpc>
                <a:spcPts val="2734"/>
              </a:lnSpc>
              <a:buNone/>
            </a:pPr>
            <a:r>
              <a:rPr lang="en-US" sz="2187" dirty="0">
                <a:solidFill>
                  <a:srgbClr val="FFFFFF"/>
                </a:solidFill>
                <a:latin typeface="Unbounded" pitchFamily="34" charset="0"/>
                <a:ea typeface="Unbounded" pitchFamily="34" charset="-122"/>
                <a:cs typeface="Unbounded" pitchFamily="34" charset="-120"/>
              </a:rPr>
              <a:t>Provide Closure for Victims</a:t>
            </a:r>
            <a:endParaRPr lang="en-US" sz="2187" dirty="0"/>
          </a:p>
        </p:txBody>
      </p:sp>
      <p:sp>
        <p:nvSpPr>
          <p:cNvPr id="17" name="Text 13"/>
          <p:cNvSpPr/>
          <p:nvPr/>
        </p:nvSpPr>
        <p:spPr>
          <a:xfrm>
            <a:off x="1555313" y="6346150"/>
            <a:ext cx="8584287" cy="710803"/>
          </a:xfrm>
          <a:prstGeom prst="rect">
            <a:avLst/>
          </a:prstGeom>
          <a:noFill/>
          <a:ln/>
        </p:spPr>
        <p:txBody>
          <a:bodyPr wrap="squar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Investigating the causes of a crash provides answers and closure for the families of those involved.</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643771"/>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Content</a:t>
            </a:r>
            <a:endParaRPr lang="en-US" sz="4374" dirty="0"/>
          </a:p>
        </p:txBody>
      </p:sp>
      <p:sp>
        <p:nvSpPr>
          <p:cNvPr id="5" name="Text 2"/>
          <p:cNvSpPr/>
          <p:nvPr/>
        </p:nvSpPr>
        <p:spPr>
          <a:xfrm>
            <a:off x="2348389" y="1782485"/>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Problem Statement</a:t>
            </a:r>
            <a:endParaRPr lang="en-US" sz="1750" dirty="0"/>
          </a:p>
        </p:txBody>
      </p:sp>
      <p:sp>
        <p:nvSpPr>
          <p:cNvPr id="6" name="Text 3"/>
          <p:cNvSpPr/>
          <p:nvPr/>
        </p:nvSpPr>
        <p:spPr>
          <a:xfrm>
            <a:off x="2348389" y="2387798"/>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Objective</a:t>
            </a:r>
            <a:endParaRPr lang="en-US" sz="1750" dirty="0"/>
          </a:p>
        </p:txBody>
      </p:sp>
      <p:sp>
        <p:nvSpPr>
          <p:cNvPr id="7" name="Text 4"/>
          <p:cNvSpPr/>
          <p:nvPr/>
        </p:nvSpPr>
        <p:spPr>
          <a:xfrm>
            <a:off x="2348389" y="2993112"/>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Data Cleaning</a:t>
            </a:r>
            <a:endParaRPr lang="en-US" sz="1750" dirty="0"/>
          </a:p>
        </p:txBody>
      </p:sp>
      <p:sp>
        <p:nvSpPr>
          <p:cNvPr id="8" name="Text 5"/>
          <p:cNvSpPr/>
          <p:nvPr/>
        </p:nvSpPr>
        <p:spPr>
          <a:xfrm>
            <a:off x="2348389" y="3598426"/>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Dashboard</a:t>
            </a:r>
            <a:endParaRPr lang="en-US" sz="1750" dirty="0"/>
          </a:p>
        </p:txBody>
      </p:sp>
      <p:sp>
        <p:nvSpPr>
          <p:cNvPr id="9" name="Text 6"/>
          <p:cNvSpPr/>
          <p:nvPr/>
        </p:nvSpPr>
        <p:spPr>
          <a:xfrm>
            <a:off x="2348389" y="4203740"/>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Common Causes of Airplane Crashes</a:t>
            </a:r>
            <a:endParaRPr lang="en-US" sz="1750" dirty="0"/>
          </a:p>
        </p:txBody>
      </p:sp>
      <p:sp>
        <p:nvSpPr>
          <p:cNvPr id="10" name="Text 7"/>
          <p:cNvSpPr/>
          <p:nvPr/>
        </p:nvSpPr>
        <p:spPr>
          <a:xfrm>
            <a:off x="2348389" y="4809053"/>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Recommendations for Improved Safety</a:t>
            </a:r>
            <a:endParaRPr lang="en-US" sz="1750" dirty="0"/>
          </a:p>
        </p:txBody>
      </p:sp>
      <p:sp>
        <p:nvSpPr>
          <p:cNvPr id="11" name="Text 8"/>
          <p:cNvSpPr/>
          <p:nvPr/>
        </p:nvSpPr>
        <p:spPr>
          <a:xfrm>
            <a:off x="2348389" y="5414367"/>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Case Studies and Lessons Learned</a:t>
            </a:r>
            <a:endParaRPr lang="en-US" sz="1750" dirty="0"/>
          </a:p>
        </p:txBody>
      </p:sp>
      <p:sp>
        <p:nvSpPr>
          <p:cNvPr id="12" name="Text 9"/>
          <p:cNvSpPr/>
          <p:nvPr/>
        </p:nvSpPr>
        <p:spPr>
          <a:xfrm>
            <a:off x="2348389" y="6019681"/>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Conclusion and Future Considerations</a:t>
            </a:r>
            <a:endParaRPr lang="en-US" sz="1750" dirty="0"/>
          </a:p>
        </p:txBody>
      </p:sp>
      <p:sp>
        <p:nvSpPr>
          <p:cNvPr id="13" name="Text 10"/>
          <p:cNvSpPr/>
          <p:nvPr/>
        </p:nvSpPr>
        <p:spPr>
          <a:xfrm>
            <a:off x="2348389" y="6624995"/>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Summary</a:t>
            </a:r>
            <a:endParaRPr lang="en-US" sz="1750" dirty="0"/>
          </a:p>
        </p:txBody>
      </p:sp>
      <p:sp>
        <p:nvSpPr>
          <p:cNvPr id="14" name="Text 11"/>
          <p:cNvSpPr/>
          <p:nvPr/>
        </p:nvSpPr>
        <p:spPr>
          <a:xfrm>
            <a:off x="2348389" y="7230308"/>
            <a:ext cx="9933503" cy="355402"/>
          </a:xfrm>
          <a:prstGeom prst="rect">
            <a:avLst/>
          </a:prstGeom>
          <a:noFill/>
          <a:ln/>
        </p:spPr>
        <p:txBody>
          <a:bodyPr wrap="none" rtlCol="0" anchor="t"/>
          <a:lstStyle/>
          <a:p>
            <a:pPr indent="0" marL="0">
              <a:lnSpc>
                <a:spcPts val="2799"/>
              </a:lnSpc>
              <a:buNone/>
            </a:pP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551742"/>
            <a:ext cx="6518553" cy="694373"/>
          </a:xfrm>
          <a:prstGeom prst="rect">
            <a:avLst/>
          </a:prstGeom>
          <a:noFill/>
          <a:ln/>
        </p:spPr>
        <p:txBody>
          <a:bodyPr wrap="none" rtlCol="0" anchor="t"/>
          <a:lstStyle/>
          <a:p>
            <a:pPr indent="0" marL="0">
              <a:lnSpc>
                <a:spcPts val="5468"/>
              </a:lnSpc>
              <a:buNone/>
            </a:pPr>
            <a:r>
              <a:rPr lang="en-US" sz="4374" dirty="0">
                <a:solidFill>
                  <a:srgbClr val="FFFFFF"/>
                </a:solidFill>
                <a:latin typeface="Unbounded" pitchFamily="34" charset="0"/>
                <a:ea typeface="Unbounded" pitchFamily="34" charset="-122"/>
                <a:cs typeface="Unbounded" pitchFamily="34" charset="-120"/>
              </a:rPr>
              <a:t>Problem Statement</a:t>
            </a:r>
            <a:endParaRPr lang="en-US" sz="4374" dirty="0"/>
          </a:p>
        </p:txBody>
      </p:sp>
      <p:sp>
        <p:nvSpPr>
          <p:cNvPr id="5" name="Text 2"/>
          <p:cNvSpPr/>
          <p:nvPr/>
        </p:nvSpPr>
        <p:spPr>
          <a:xfrm>
            <a:off x="2348389" y="2690455"/>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This internship project focuses on conducting a comprehensive analysis of airplane crashes and fatalities</a:t>
            </a:r>
            <a:endParaRPr lang="en-US" sz="1750" dirty="0"/>
          </a:p>
        </p:txBody>
      </p:sp>
      <p:sp>
        <p:nvSpPr>
          <p:cNvPr id="6" name="Text 3"/>
          <p:cNvSpPr/>
          <p:nvPr/>
        </p:nvSpPr>
        <p:spPr>
          <a:xfrm>
            <a:off x="2348389" y="3295769"/>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spanning from 1980 to 2023. The dataset contains crucial information such as crash dates, locations,</a:t>
            </a:r>
            <a:endParaRPr lang="en-US" sz="1750" dirty="0"/>
          </a:p>
        </p:txBody>
      </p:sp>
      <p:sp>
        <p:nvSpPr>
          <p:cNvPr id="7" name="Text 4"/>
          <p:cNvSpPr/>
          <p:nvPr/>
        </p:nvSpPr>
        <p:spPr>
          <a:xfrm>
            <a:off x="2348389" y="3901083"/>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operators, flight details, aircraft types, and fatality statistics. The goal is to leverage Power BI for</a:t>
            </a:r>
            <a:endParaRPr lang="en-US" sz="1750" dirty="0"/>
          </a:p>
        </p:txBody>
      </p:sp>
      <p:sp>
        <p:nvSpPr>
          <p:cNvPr id="8" name="Text 5"/>
          <p:cNvSpPr/>
          <p:nvPr/>
        </p:nvSpPr>
        <p:spPr>
          <a:xfrm>
            <a:off x="2348389" y="4506397"/>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interactive visualizations and in-depth insights to understand patterns, contributing factors, and trends in</a:t>
            </a:r>
            <a:endParaRPr lang="en-US" sz="1750" dirty="0"/>
          </a:p>
        </p:txBody>
      </p:sp>
      <p:sp>
        <p:nvSpPr>
          <p:cNvPr id="9" name="Text 6"/>
          <p:cNvSpPr/>
          <p:nvPr/>
        </p:nvSpPr>
        <p:spPr>
          <a:xfrm>
            <a:off x="2348389" y="5111710"/>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aviation incidents. The analysis aims to provide stakeholders with valuable information for enhancing</a:t>
            </a:r>
            <a:endParaRPr lang="en-US" sz="1750" dirty="0"/>
          </a:p>
        </p:txBody>
      </p:sp>
      <p:sp>
        <p:nvSpPr>
          <p:cNvPr id="10" name="Text 7"/>
          <p:cNvSpPr/>
          <p:nvPr/>
        </p:nvSpPr>
        <p:spPr>
          <a:xfrm>
            <a:off x="2348389" y="5717024"/>
            <a:ext cx="9933503" cy="355402"/>
          </a:xfrm>
          <a:prstGeom prst="rect">
            <a:avLst/>
          </a:prstGeom>
          <a:noFill/>
          <a:ln/>
        </p:spPr>
        <p:txBody>
          <a:bodyPr wrap="none" rtlCol="0" anchor="t"/>
          <a:lstStyle/>
          <a:p>
            <a:pPr indent="0" marL="0">
              <a:lnSpc>
                <a:spcPts val="2799"/>
              </a:lnSpc>
              <a:buNone/>
            </a:pPr>
            <a:r>
              <a:rPr lang="en-US" sz="1750" dirty="0">
                <a:solidFill>
                  <a:srgbClr val="CAD6DE"/>
                </a:solidFill>
                <a:latin typeface="Cabin" pitchFamily="34" charset="0"/>
                <a:ea typeface="Cabin" pitchFamily="34" charset="-122"/>
                <a:cs typeface="Cabin" pitchFamily="34" charset="-120"/>
              </a:rPr>
              <a:t>aviation safety and mitigating risks.</a:t>
            </a:r>
            <a:endParaRPr lang="en-US" sz="1750" dirty="0"/>
          </a:p>
        </p:txBody>
      </p:sp>
      <p:sp>
        <p:nvSpPr>
          <p:cNvPr id="11" name="Text 8"/>
          <p:cNvSpPr/>
          <p:nvPr/>
        </p:nvSpPr>
        <p:spPr>
          <a:xfrm>
            <a:off x="2348389" y="6322338"/>
            <a:ext cx="9933503" cy="355402"/>
          </a:xfrm>
          <a:prstGeom prst="rect">
            <a:avLst/>
          </a:prstGeom>
          <a:noFill/>
          <a:ln/>
        </p:spPr>
        <p:txBody>
          <a:bodyPr wrap="none" rtlCol="0" anchor="t"/>
          <a:lstStyle/>
          <a:p>
            <a:pPr indent="0" marL="0">
              <a:lnSpc>
                <a:spcPts val="2799"/>
              </a:lnSpc>
              <a:buNone/>
            </a:pP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426172"/>
          </a:xfrm>
          <a:prstGeom prst="rect">
            <a:avLst/>
          </a:prstGeom>
          <a:solidFill>
            <a:srgbClr val="112836"/>
          </a:solidFill>
          <a:ln/>
        </p:spPr>
      </p:sp>
      <p:sp>
        <p:nvSpPr>
          <p:cNvPr id="4" name="Text 1"/>
          <p:cNvSpPr/>
          <p:nvPr/>
        </p:nvSpPr>
        <p:spPr>
          <a:xfrm>
            <a:off x="3838456" y="427673"/>
            <a:ext cx="3960495" cy="486013"/>
          </a:xfrm>
          <a:prstGeom prst="rect">
            <a:avLst/>
          </a:prstGeom>
          <a:noFill/>
          <a:ln/>
        </p:spPr>
        <p:txBody>
          <a:bodyPr wrap="none" rtlCol="0" anchor="t"/>
          <a:lstStyle/>
          <a:p>
            <a:pPr indent="0" marL="0">
              <a:lnSpc>
                <a:spcPts val="3827"/>
              </a:lnSpc>
              <a:buNone/>
            </a:pPr>
            <a:r>
              <a:rPr lang="en-US" sz="3062" dirty="0">
                <a:solidFill>
                  <a:srgbClr val="FFFFFF"/>
                </a:solidFill>
                <a:latin typeface="Unbounded" pitchFamily="34" charset="0"/>
                <a:ea typeface="Unbounded" pitchFamily="34" charset="-122"/>
                <a:cs typeface="Unbounded" pitchFamily="34" charset="-120"/>
              </a:rPr>
              <a:t>Project Objective</a:t>
            </a:r>
            <a:endParaRPr lang="en-US" sz="3062" dirty="0"/>
          </a:p>
        </p:txBody>
      </p:sp>
      <p:sp>
        <p:nvSpPr>
          <p:cNvPr id="5" name="Text 2"/>
          <p:cNvSpPr/>
          <p:nvPr/>
        </p:nvSpPr>
        <p:spPr>
          <a:xfrm>
            <a:off x="3838456" y="1224677"/>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*Temporal Analysis:</a:t>
            </a:r>
            <a:endParaRPr lang="en-US" sz="1225" dirty="0"/>
          </a:p>
        </p:txBody>
      </p:sp>
      <p:sp>
        <p:nvSpPr>
          <p:cNvPr id="6" name="Text 3"/>
          <p:cNvSpPr/>
          <p:nvPr/>
        </p:nvSpPr>
        <p:spPr>
          <a:xfrm>
            <a:off x="4087178" y="1648301"/>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Explore temporal trends in airplane crashes over the years.</a:t>
            </a:r>
            <a:endParaRPr lang="en-US" sz="1225" dirty="0"/>
          </a:p>
        </p:txBody>
      </p:sp>
      <p:sp>
        <p:nvSpPr>
          <p:cNvPr id="7" name="Text 4"/>
          <p:cNvSpPr/>
          <p:nvPr/>
        </p:nvSpPr>
        <p:spPr>
          <a:xfrm>
            <a:off x="4087178" y="1959173"/>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Identify patterns in the frequency and severity of incidents.</a:t>
            </a:r>
            <a:endParaRPr lang="en-US" sz="1225" dirty="0"/>
          </a:p>
        </p:txBody>
      </p:sp>
      <p:sp>
        <p:nvSpPr>
          <p:cNvPr id="8" name="Text 5"/>
          <p:cNvSpPr/>
          <p:nvPr/>
        </p:nvSpPr>
        <p:spPr>
          <a:xfrm>
            <a:off x="3838456" y="2382798"/>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*Geospatial Analysis:</a:t>
            </a:r>
            <a:endParaRPr lang="en-US" sz="1225" dirty="0"/>
          </a:p>
        </p:txBody>
      </p:sp>
      <p:sp>
        <p:nvSpPr>
          <p:cNvPr id="9" name="Text 6"/>
          <p:cNvSpPr/>
          <p:nvPr/>
        </p:nvSpPr>
        <p:spPr>
          <a:xfrm>
            <a:off x="4087178" y="2806422"/>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Visualize crash locations on a map to identify hotspots.</a:t>
            </a:r>
            <a:endParaRPr lang="en-US" sz="1225" dirty="0"/>
          </a:p>
        </p:txBody>
      </p:sp>
      <p:sp>
        <p:nvSpPr>
          <p:cNvPr id="10" name="Text 7"/>
          <p:cNvSpPr/>
          <p:nvPr/>
        </p:nvSpPr>
        <p:spPr>
          <a:xfrm>
            <a:off x="4087178" y="3117294"/>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Analyse the distribution of incidents across different regions.</a:t>
            </a:r>
            <a:endParaRPr lang="en-US" sz="1225" dirty="0"/>
          </a:p>
        </p:txBody>
      </p:sp>
      <p:sp>
        <p:nvSpPr>
          <p:cNvPr id="11" name="Text 8"/>
          <p:cNvSpPr/>
          <p:nvPr/>
        </p:nvSpPr>
        <p:spPr>
          <a:xfrm>
            <a:off x="3838456" y="3540919"/>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*Operator Performance:</a:t>
            </a:r>
            <a:endParaRPr lang="en-US" sz="1225" dirty="0"/>
          </a:p>
        </p:txBody>
      </p:sp>
      <p:sp>
        <p:nvSpPr>
          <p:cNvPr id="12" name="Text 9"/>
          <p:cNvSpPr/>
          <p:nvPr/>
        </p:nvSpPr>
        <p:spPr>
          <a:xfrm>
            <a:off x="4087178" y="3964543"/>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Evaluate the safety records of different operators and airlines.</a:t>
            </a:r>
            <a:endParaRPr lang="en-US" sz="1225" dirty="0"/>
          </a:p>
        </p:txBody>
      </p:sp>
      <p:sp>
        <p:nvSpPr>
          <p:cNvPr id="13" name="Text 10"/>
          <p:cNvSpPr/>
          <p:nvPr/>
        </p:nvSpPr>
        <p:spPr>
          <a:xfrm>
            <a:off x="4087178" y="4275415"/>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Identify operators with higher incident rates.</a:t>
            </a:r>
            <a:endParaRPr lang="en-US" sz="1225" dirty="0"/>
          </a:p>
        </p:txBody>
      </p:sp>
      <p:sp>
        <p:nvSpPr>
          <p:cNvPr id="14" name="Text 11"/>
          <p:cNvSpPr/>
          <p:nvPr/>
        </p:nvSpPr>
        <p:spPr>
          <a:xfrm>
            <a:off x="3838456" y="4699040"/>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*Aircraft Analysis:</a:t>
            </a:r>
            <a:endParaRPr lang="en-US" sz="1225" dirty="0"/>
          </a:p>
        </p:txBody>
      </p:sp>
      <p:sp>
        <p:nvSpPr>
          <p:cNvPr id="15" name="Text 12"/>
          <p:cNvSpPr/>
          <p:nvPr/>
        </p:nvSpPr>
        <p:spPr>
          <a:xfrm>
            <a:off x="4087178" y="5122664"/>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Analyse the involvement of specific aircraft types in incidents.</a:t>
            </a:r>
            <a:endParaRPr lang="en-US" sz="1225" dirty="0"/>
          </a:p>
        </p:txBody>
      </p:sp>
      <p:sp>
        <p:nvSpPr>
          <p:cNvPr id="16" name="Text 13"/>
          <p:cNvSpPr/>
          <p:nvPr/>
        </p:nvSpPr>
        <p:spPr>
          <a:xfrm>
            <a:off x="4087178" y="5433536"/>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Examine the relationship between aircraft registration and crash occurrences.</a:t>
            </a:r>
            <a:endParaRPr lang="en-US" sz="1225" dirty="0"/>
          </a:p>
        </p:txBody>
      </p:sp>
      <p:sp>
        <p:nvSpPr>
          <p:cNvPr id="17" name="Text 14"/>
          <p:cNvSpPr/>
          <p:nvPr/>
        </p:nvSpPr>
        <p:spPr>
          <a:xfrm>
            <a:off x="3838456" y="5857161"/>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*Fatality Trends:</a:t>
            </a:r>
            <a:endParaRPr lang="en-US" sz="1225" dirty="0"/>
          </a:p>
        </p:txBody>
      </p:sp>
      <p:sp>
        <p:nvSpPr>
          <p:cNvPr id="18" name="Text 15"/>
          <p:cNvSpPr/>
          <p:nvPr/>
        </p:nvSpPr>
        <p:spPr>
          <a:xfrm>
            <a:off x="4087178" y="6280785"/>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Explore trends in passenger and crew fatalities.</a:t>
            </a:r>
            <a:endParaRPr lang="en-US" sz="1225" dirty="0"/>
          </a:p>
        </p:txBody>
      </p:sp>
      <p:sp>
        <p:nvSpPr>
          <p:cNvPr id="19" name="Text 16"/>
          <p:cNvSpPr/>
          <p:nvPr/>
        </p:nvSpPr>
        <p:spPr>
          <a:xfrm>
            <a:off x="4087178" y="6591657"/>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Investigate factors contributing to fatalities.</a:t>
            </a:r>
            <a:endParaRPr lang="en-US" sz="1225" dirty="0"/>
          </a:p>
        </p:txBody>
      </p:sp>
      <p:sp>
        <p:nvSpPr>
          <p:cNvPr id="20" name="Text 17"/>
          <p:cNvSpPr/>
          <p:nvPr/>
        </p:nvSpPr>
        <p:spPr>
          <a:xfrm>
            <a:off x="3838456" y="7015282"/>
            <a:ext cx="6953488" cy="248722"/>
          </a:xfrm>
          <a:prstGeom prst="rect">
            <a:avLst/>
          </a:prstGeom>
          <a:noFill/>
          <a:ln/>
        </p:spPr>
        <p:txBody>
          <a:bodyPr wrap="none" rtlCol="0" anchor="t"/>
          <a:lstStyle/>
          <a:p>
            <a:pPr indent="0" marL="0">
              <a:lnSpc>
                <a:spcPts val="1960"/>
              </a:lnSpc>
              <a:buNone/>
            </a:pPr>
            <a:r>
              <a:rPr lang="en-US" sz="1225" dirty="0">
                <a:solidFill>
                  <a:srgbClr val="CAD6DE"/>
                </a:solidFill>
                <a:latin typeface="Cabin" pitchFamily="34" charset="0"/>
                <a:ea typeface="Cabin" pitchFamily="34" charset="-122"/>
                <a:cs typeface="Cabin" pitchFamily="34" charset="-120"/>
              </a:rPr>
              <a:t>*Route Analysis:</a:t>
            </a:r>
            <a:endParaRPr lang="en-US" sz="1225" dirty="0"/>
          </a:p>
        </p:txBody>
      </p:sp>
      <p:sp>
        <p:nvSpPr>
          <p:cNvPr id="21" name="Text 18"/>
          <p:cNvSpPr/>
          <p:nvPr/>
        </p:nvSpPr>
        <p:spPr>
          <a:xfrm>
            <a:off x="4087178" y="7438906"/>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Analyse incident patterns on specific flight routes.</a:t>
            </a:r>
            <a:endParaRPr lang="en-US" sz="1225" dirty="0"/>
          </a:p>
        </p:txBody>
      </p:sp>
      <p:sp>
        <p:nvSpPr>
          <p:cNvPr id="22" name="Text 19"/>
          <p:cNvSpPr/>
          <p:nvPr/>
        </p:nvSpPr>
        <p:spPr>
          <a:xfrm>
            <a:off x="4087178" y="7749778"/>
            <a:ext cx="6704767" cy="248722"/>
          </a:xfrm>
          <a:prstGeom prst="rect">
            <a:avLst/>
          </a:prstGeom>
          <a:noFill/>
          <a:ln/>
        </p:spPr>
        <p:txBody>
          <a:bodyPr wrap="none" rtlCol="0" anchor="t"/>
          <a:lstStyle/>
          <a:p>
            <a:pPr algn="l" marL="342900" indent="-342900">
              <a:lnSpc>
                <a:spcPts val="1960"/>
              </a:lnSpc>
              <a:buSzPct val="100000"/>
              <a:buChar char="•"/>
            </a:pPr>
            <a:r>
              <a:rPr lang="en-US" sz="1225" dirty="0">
                <a:solidFill>
                  <a:srgbClr val="CAD6DE"/>
                </a:solidFill>
                <a:latin typeface="Cabin" pitchFamily="34" charset="0"/>
                <a:ea typeface="Cabin" pitchFamily="34" charset="-122"/>
                <a:cs typeface="Cabin" pitchFamily="34" charset="-120"/>
              </a:rPr>
              <a:t>Identify routes with a higher likelihood of incidents.</a:t>
            </a:r>
            <a:endParaRPr lang="en-US" sz="1225"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1174433" y="685086"/>
            <a:ext cx="8623935" cy="1205627"/>
          </a:xfrm>
          <a:prstGeom prst="rect">
            <a:avLst/>
          </a:prstGeom>
          <a:noFill/>
          <a:ln/>
        </p:spPr>
        <p:txBody>
          <a:bodyPr wrap="square" rtlCol="0" anchor="t"/>
          <a:lstStyle/>
          <a:p>
            <a:pPr indent="0" marL="0">
              <a:lnSpc>
                <a:spcPts val="4747"/>
              </a:lnSpc>
              <a:buNone/>
            </a:pPr>
            <a:r>
              <a:rPr lang="en-US" sz="3797" dirty="0">
                <a:solidFill>
                  <a:srgbClr val="FFFFFF"/>
                </a:solidFill>
                <a:latin typeface="Unbounded" pitchFamily="34" charset="0"/>
                <a:ea typeface="Unbounded" pitchFamily="34" charset="-122"/>
                <a:cs typeface="Unbounded" pitchFamily="34" charset="-120"/>
              </a:rPr>
              <a:t>Data Collection and Data Cleaning Analysis</a:t>
            </a:r>
            <a:endParaRPr lang="en-US" sz="3797" dirty="0"/>
          </a:p>
        </p:txBody>
      </p:sp>
      <p:sp>
        <p:nvSpPr>
          <p:cNvPr id="6" name="Shape 2"/>
          <p:cNvSpPr/>
          <p:nvPr/>
        </p:nvSpPr>
        <p:spPr>
          <a:xfrm>
            <a:off x="1451729" y="2180034"/>
            <a:ext cx="24051" cy="5364361"/>
          </a:xfrm>
          <a:prstGeom prst="rect">
            <a:avLst/>
          </a:prstGeom>
          <a:solidFill>
            <a:srgbClr val="0A988B"/>
          </a:solidFill>
          <a:ln/>
        </p:spPr>
      </p:sp>
      <p:sp>
        <p:nvSpPr>
          <p:cNvPr id="7" name="Shape 3"/>
          <p:cNvSpPr/>
          <p:nvPr/>
        </p:nvSpPr>
        <p:spPr>
          <a:xfrm>
            <a:off x="1680746" y="2535555"/>
            <a:ext cx="675084" cy="24051"/>
          </a:xfrm>
          <a:prstGeom prst="rect">
            <a:avLst/>
          </a:prstGeom>
          <a:solidFill>
            <a:srgbClr val="0A988B"/>
          </a:solidFill>
          <a:ln/>
        </p:spPr>
      </p:sp>
      <p:sp>
        <p:nvSpPr>
          <p:cNvPr id="8" name="Shape 4"/>
          <p:cNvSpPr/>
          <p:nvPr/>
        </p:nvSpPr>
        <p:spPr>
          <a:xfrm>
            <a:off x="1246763" y="2330648"/>
            <a:ext cx="433983" cy="433983"/>
          </a:xfrm>
          <a:prstGeom prst="roundRect">
            <a:avLst>
              <a:gd name="adj" fmla="val 13335"/>
            </a:avLst>
          </a:prstGeom>
          <a:solidFill>
            <a:srgbClr val="223D4D"/>
          </a:solidFill>
          <a:ln/>
        </p:spPr>
      </p:sp>
      <p:sp>
        <p:nvSpPr>
          <p:cNvPr id="9" name="Text 5"/>
          <p:cNvSpPr/>
          <p:nvPr/>
        </p:nvSpPr>
        <p:spPr>
          <a:xfrm>
            <a:off x="1395591" y="2366843"/>
            <a:ext cx="136327" cy="361593"/>
          </a:xfrm>
          <a:prstGeom prst="rect">
            <a:avLst/>
          </a:prstGeom>
          <a:noFill/>
          <a:ln/>
        </p:spPr>
        <p:txBody>
          <a:bodyPr wrap="none" rtlCol="0" anchor="t"/>
          <a:lstStyle/>
          <a:p>
            <a:pPr algn="ctr" indent="0" marL="0">
              <a:lnSpc>
                <a:spcPts val="2848"/>
              </a:lnSpc>
              <a:buNone/>
            </a:pPr>
            <a:r>
              <a:rPr lang="en-US" sz="2278" dirty="0">
                <a:solidFill>
                  <a:srgbClr val="FFFFFF"/>
                </a:solidFill>
                <a:latin typeface="Unbounded" pitchFamily="34" charset="0"/>
                <a:ea typeface="Unbounded" pitchFamily="34" charset="-122"/>
                <a:cs typeface="Unbounded" pitchFamily="34" charset="-120"/>
              </a:rPr>
              <a:t>1</a:t>
            </a:r>
            <a:endParaRPr lang="en-US" sz="2278" dirty="0"/>
          </a:p>
        </p:txBody>
      </p:sp>
      <p:sp>
        <p:nvSpPr>
          <p:cNvPr id="10" name="Text 6"/>
          <p:cNvSpPr/>
          <p:nvPr/>
        </p:nvSpPr>
        <p:spPr>
          <a:xfrm>
            <a:off x="2524720" y="2372916"/>
            <a:ext cx="2411254" cy="301347"/>
          </a:xfrm>
          <a:prstGeom prst="rect">
            <a:avLst/>
          </a:prstGeom>
          <a:noFill/>
          <a:ln/>
        </p:spPr>
        <p:txBody>
          <a:bodyPr wrap="none" rtlCol="0" anchor="t"/>
          <a:lstStyle/>
          <a:p>
            <a:pPr algn="l" indent="0" marL="0">
              <a:lnSpc>
                <a:spcPts val="2373"/>
              </a:lnSpc>
              <a:buNone/>
            </a:pPr>
            <a:r>
              <a:rPr lang="en-US" sz="1899" dirty="0">
                <a:solidFill>
                  <a:srgbClr val="FFFFFF"/>
                </a:solidFill>
                <a:latin typeface="Unbounded" pitchFamily="34" charset="0"/>
                <a:ea typeface="Unbounded" pitchFamily="34" charset="-122"/>
                <a:cs typeface="Unbounded" pitchFamily="34" charset="-120"/>
              </a:rPr>
              <a:t>Gather Evidence</a:t>
            </a:r>
            <a:endParaRPr lang="en-US" sz="1899" dirty="0"/>
          </a:p>
        </p:txBody>
      </p:sp>
      <p:sp>
        <p:nvSpPr>
          <p:cNvPr id="11" name="Text 7"/>
          <p:cNvSpPr/>
          <p:nvPr/>
        </p:nvSpPr>
        <p:spPr>
          <a:xfrm>
            <a:off x="2524720" y="2789992"/>
            <a:ext cx="7273647" cy="602694"/>
          </a:xfrm>
          <a:prstGeom prst="rect">
            <a:avLst/>
          </a:prstGeom>
          <a:noFill/>
          <a:ln/>
        </p:spPr>
        <p:txBody>
          <a:bodyPr wrap="square" rtlCol="0" anchor="t"/>
          <a:lstStyle/>
          <a:p>
            <a:pPr algn="l" indent="0" marL="0">
              <a:lnSpc>
                <a:spcPts val="2373"/>
              </a:lnSpc>
              <a:buNone/>
            </a:pPr>
            <a:r>
              <a:rPr lang="en-US" sz="1899" dirty="0">
                <a:solidFill>
                  <a:srgbClr val="FFFFFF"/>
                </a:solidFill>
                <a:latin typeface="Unbounded" pitchFamily="34" charset="0"/>
                <a:ea typeface="Unbounded" pitchFamily="34" charset="-122"/>
                <a:cs typeface="Unbounded" pitchFamily="34" charset="-120"/>
              </a:rPr>
              <a:t>Collect data from the crash site, including flight recorders, Operators ,Fatality, Grounded.</a:t>
            </a:r>
            <a:endParaRPr lang="en-US" sz="1899" dirty="0"/>
          </a:p>
        </p:txBody>
      </p:sp>
      <p:sp>
        <p:nvSpPr>
          <p:cNvPr id="12" name="Shape 8"/>
          <p:cNvSpPr/>
          <p:nvPr/>
        </p:nvSpPr>
        <p:spPr>
          <a:xfrm>
            <a:off x="1680746" y="4133969"/>
            <a:ext cx="675084" cy="24051"/>
          </a:xfrm>
          <a:prstGeom prst="rect">
            <a:avLst/>
          </a:prstGeom>
          <a:solidFill>
            <a:srgbClr val="0A988B"/>
          </a:solidFill>
          <a:ln/>
        </p:spPr>
      </p:sp>
      <p:sp>
        <p:nvSpPr>
          <p:cNvPr id="13" name="Shape 9"/>
          <p:cNvSpPr/>
          <p:nvPr/>
        </p:nvSpPr>
        <p:spPr>
          <a:xfrm>
            <a:off x="1246763" y="3929063"/>
            <a:ext cx="433983" cy="433983"/>
          </a:xfrm>
          <a:prstGeom prst="roundRect">
            <a:avLst>
              <a:gd name="adj" fmla="val 13335"/>
            </a:avLst>
          </a:prstGeom>
          <a:solidFill>
            <a:srgbClr val="223D4D"/>
          </a:solidFill>
          <a:ln/>
        </p:spPr>
      </p:sp>
      <p:sp>
        <p:nvSpPr>
          <p:cNvPr id="14" name="Text 10"/>
          <p:cNvSpPr/>
          <p:nvPr/>
        </p:nvSpPr>
        <p:spPr>
          <a:xfrm>
            <a:off x="1349514" y="3965258"/>
            <a:ext cx="228362" cy="361593"/>
          </a:xfrm>
          <a:prstGeom prst="rect">
            <a:avLst/>
          </a:prstGeom>
          <a:noFill/>
          <a:ln/>
        </p:spPr>
        <p:txBody>
          <a:bodyPr wrap="none" rtlCol="0" anchor="t"/>
          <a:lstStyle/>
          <a:p>
            <a:pPr algn="ctr" indent="0" marL="0">
              <a:lnSpc>
                <a:spcPts val="2848"/>
              </a:lnSpc>
              <a:buNone/>
            </a:pPr>
            <a:r>
              <a:rPr lang="en-US" sz="2278" dirty="0">
                <a:solidFill>
                  <a:srgbClr val="FFFFFF"/>
                </a:solidFill>
                <a:latin typeface="Unbounded" pitchFamily="34" charset="0"/>
                <a:ea typeface="Unbounded" pitchFamily="34" charset="-122"/>
                <a:cs typeface="Unbounded" pitchFamily="34" charset="-120"/>
              </a:rPr>
              <a:t>2</a:t>
            </a:r>
            <a:endParaRPr lang="en-US" sz="2278" dirty="0"/>
          </a:p>
        </p:txBody>
      </p:sp>
      <p:sp>
        <p:nvSpPr>
          <p:cNvPr id="15" name="Text 11"/>
          <p:cNvSpPr/>
          <p:nvPr/>
        </p:nvSpPr>
        <p:spPr>
          <a:xfrm>
            <a:off x="2524720" y="3971330"/>
            <a:ext cx="2411254" cy="301347"/>
          </a:xfrm>
          <a:prstGeom prst="rect">
            <a:avLst/>
          </a:prstGeom>
          <a:noFill/>
          <a:ln/>
        </p:spPr>
        <p:txBody>
          <a:bodyPr wrap="none" rtlCol="0" anchor="t"/>
          <a:lstStyle/>
          <a:p>
            <a:pPr algn="l" indent="0" marL="0">
              <a:lnSpc>
                <a:spcPts val="2373"/>
              </a:lnSpc>
              <a:buNone/>
            </a:pPr>
            <a:r>
              <a:rPr lang="en-US" sz="1899" dirty="0">
                <a:solidFill>
                  <a:srgbClr val="FFFFFF"/>
                </a:solidFill>
                <a:latin typeface="Unbounded" pitchFamily="34" charset="0"/>
                <a:ea typeface="Unbounded" pitchFamily="34" charset="-122"/>
                <a:cs typeface="Unbounded" pitchFamily="34" charset="-120"/>
              </a:rPr>
              <a:t>Data Cleaning</a:t>
            </a:r>
            <a:endParaRPr lang="en-US" sz="1899" dirty="0"/>
          </a:p>
        </p:txBody>
      </p:sp>
      <p:sp>
        <p:nvSpPr>
          <p:cNvPr id="16" name="Text 12"/>
          <p:cNvSpPr/>
          <p:nvPr/>
        </p:nvSpPr>
        <p:spPr>
          <a:xfrm>
            <a:off x="2524720" y="4388406"/>
            <a:ext cx="7273647" cy="925830"/>
          </a:xfrm>
          <a:prstGeom prst="rect">
            <a:avLst/>
          </a:prstGeom>
          <a:noFill/>
          <a:ln/>
        </p:spPr>
        <p:txBody>
          <a:bodyPr wrap="square" rtlCol="0" anchor="t"/>
          <a:lstStyle/>
          <a:p>
            <a:pPr algn="l" indent="0" marL="0">
              <a:lnSpc>
                <a:spcPts val="2430"/>
              </a:lnSpc>
              <a:buNone/>
            </a:pPr>
            <a:r>
              <a:rPr lang="en-US" sz="1519" dirty="0">
                <a:solidFill>
                  <a:srgbClr val="CAD6DE"/>
                </a:solidFill>
                <a:latin typeface="Cabin" pitchFamily="34" charset="0"/>
                <a:ea typeface="Cabin" pitchFamily="34" charset="-122"/>
                <a:cs typeface="Cabin" pitchFamily="34" charset="-120"/>
              </a:rPr>
              <a:t>The data cleaning process involved addressing missing values and ensuring the data accuracy. additionally Region, Country and Category columns are added to give important information from  the dataset. </a:t>
            </a:r>
            <a:endParaRPr lang="en-US" sz="1519" dirty="0"/>
          </a:p>
        </p:txBody>
      </p:sp>
      <p:sp>
        <p:nvSpPr>
          <p:cNvPr id="17" name="Text 13"/>
          <p:cNvSpPr/>
          <p:nvPr/>
        </p:nvSpPr>
        <p:spPr>
          <a:xfrm>
            <a:off x="2524720" y="5429964"/>
            <a:ext cx="7273647" cy="308610"/>
          </a:xfrm>
          <a:prstGeom prst="rect">
            <a:avLst/>
          </a:prstGeom>
          <a:noFill/>
          <a:ln/>
        </p:spPr>
        <p:txBody>
          <a:bodyPr wrap="none" rtlCol="0" anchor="t"/>
          <a:lstStyle/>
          <a:p>
            <a:pPr algn="l" indent="0" marL="0">
              <a:lnSpc>
                <a:spcPts val="2430"/>
              </a:lnSpc>
              <a:buNone/>
            </a:pPr>
            <a:r>
              <a:rPr lang="en-US" sz="1519" dirty="0">
                <a:solidFill>
                  <a:srgbClr val="CAD6DE"/>
                </a:solidFill>
                <a:latin typeface="Cabin" pitchFamily="34" charset="0"/>
                <a:ea typeface="Cabin" pitchFamily="34" charset="-122"/>
                <a:cs typeface="Cabin" pitchFamily="34" charset="-120"/>
              </a:rPr>
              <a:t>Analyzing the data helps piece together the sequence of events leading up to the crash.</a:t>
            </a:r>
            <a:endParaRPr lang="en-US" sz="1519" dirty="0"/>
          </a:p>
        </p:txBody>
      </p:sp>
      <p:sp>
        <p:nvSpPr>
          <p:cNvPr id="18" name="Shape 14"/>
          <p:cNvSpPr/>
          <p:nvPr/>
        </p:nvSpPr>
        <p:spPr>
          <a:xfrm>
            <a:off x="1680746" y="6479858"/>
            <a:ext cx="675084" cy="24051"/>
          </a:xfrm>
          <a:prstGeom prst="rect">
            <a:avLst/>
          </a:prstGeom>
          <a:solidFill>
            <a:srgbClr val="0A988B"/>
          </a:solidFill>
          <a:ln/>
        </p:spPr>
      </p:sp>
      <p:sp>
        <p:nvSpPr>
          <p:cNvPr id="19" name="Shape 15"/>
          <p:cNvSpPr/>
          <p:nvPr/>
        </p:nvSpPr>
        <p:spPr>
          <a:xfrm>
            <a:off x="1246763" y="6274951"/>
            <a:ext cx="433983" cy="433983"/>
          </a:xfrm>
          <a:prstGeom prst="roundRect">
            <a:avLst>
              <a:gd name="adj" fmla="val 13335"/>
            </a:avLst>
          </a:prstGeom>
          <a:solidFill>
            <a:srgbClr val="223D4D"/>
          </a:solidFill>
          <a:ln/>
        </p:spPr>
      </p:sp>
      <p:sp>
        <p:nvSpPr>
          <p:cNvPr id="20" name="Text 16"/>
          <p:cNvSpPr/>
          <p:nvPr/>
        </p:nvSpPr>
        <p:spPr>
          <a:xfrm>
            <a:off x="1347371" y="6311146"/>
            <a:ext cx="232648" cy="361593"/>
          </a:xfrm>
          <a:prstGeom prst="rect">
            <a:avLst/>
          </a:prstGeom>
          <a:noFill/>
          <a:ln/>
        </p:spPr>
        <p:txBody>
          <a:bodyPr wrap="none" rtlCol="0" anchor="t"/>
          <a:lstStyle/>
          <a:p>
            <a:pPr algn="ctr" indent="0" marL="0">
              <a:lnSpc>
                <a:spcPts val="2848"/>
              </a:lnSpc>
              <a:buNone/>
            </a:pPr>
            <a:r>
              <a:rPr lang="en-US" sz="2278" dirty="0">
                <a:solidFill>
                  <a:srgbClr val="FFFFFF"/>
                </a:solidFill>
                <a:latin typeface="Unbounded" pitchFamily="34" charset="0"/>
                <a:ea typeface="Unbounded" pitchFamily="34" charset="-122"/>
                <a:cs typeface="Unbounded" pitchFamily="34" charset="-120"/>
              </a:rPr>
              <a:t>3</a:t>
            </a:r>
            <a:endParaRPr lang="en-US" sz="2278" dirty="0"/>
          </a:p>
        </p:txBody>
      </p:sp>
      <p:sp>
        <p:nvSpPr>
          <p:cNvPr id="21" name="Text 17"/>
          <p:cNvSpPr/>
          <p:nvPr/>
        </p:nvSpPr>
        <p:spPr>
          <a:xfrm>
            <a:off x="2524720" y="6317218"/>
            <a:ext cx="3372088" cy="301347"/>
          </a:xfrm>
          <a:prstGeom prst="rect">
            <a:avLst/>
          </a:prstGeom>
          <a:noFill/>
          <a:ln/>
        </p:spPr>
        <p:txBody>
          <a:bodyPr wrap="none" rtlCol="0" anchor="t"/>
          <a:lstStyle/>
          <a:p>
            <a:pPr algn="l" indent="0" marL="0">
              <a:lnSpc>
                <a:spcPts val="2373"/>
              </a:lnSpc>
              <a:buNone/>
            </a:pPr>
            <a:r>
              <a:rPr lang="en-US" sz="1899" dirty="0">
                <a:solidFill>
                  <a:srgbClr val="FFFFFF"/>
                </a:solidFill>
                <a:latin typeface="Unbounded" pitchFamily="34" charset="0"/>
                <a:ea typeface="Unbounded" pitchFamily="34" charset="-122"/>
                <a:cs typeface="Unbounded" pitchFamily="34" charset="-120"/>
              </a:rPr>
              <a:t>Identify Causal Factors</a:t>
            </a:r>
            <a:endParaRPr lang="en-US" sz="1899" dirty="0"/>
          </a:p>
        </p:txBody>
      </p:sp>
      <p:sp>
        <p:nvSpPr>
          <p:cNvPr id="22" name="Text 18"/>
          <p:cNvSpPr/>
          <p:nvPr/>
        </p:nvSpPr>
        <p:spPr>
          <a:xfrm>
            <a:off x="2524720" y="6734294"/>
            <a:ext cx="7273647" cy="617220"/>
          </a:xfrm>
          <a:prstGeom prst="rect">
            <a:avLst/>
          </a:prstGeom>
          <a:noFill/>
          <a:ln/>
        </p:spPr>
        <p:txBody>
          <a:bodyPr wrap="square" rtlCol="0" anchor="t"/>
          <a:lstStyle/>
          <a:p>
            <a:pPr algn="l" indent="0" marL="0">
              <a:lnSpc>
                <a:spcPts val="2430"/>
              </a:lnSpc>
              <a:buNone/>
            </a:pPr>
            <a:r>
              <a:rPr lang="en-US" sz="1519" dirty="0">
                <a:solidFill>
                  <a:srgbClr val="CAD6DE"/>
                </a:solidFill>
                <a:latin typeface="Cabin" pitchFamily="34" charset="0"/>
                <a:ea typeface="Cabin" pitchFamily="34" charset="-122"/>
                <a:cs typeface="Cabin" pitchFamily="34" charset="-120"/>
              </a:rPr>
              <a:t>The investigation focuses on determining the root causes and contributing factors that led to the accident.</a:t>
            </a:r>
            <a:endParaRPr lang="en-US" sz="1519"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1163717"/>
            <a:ext cx="8728591" cy="4874419"/>
          </a:xfrm>
          <a:prstGeom prst="rect">
            <a:avLst/>
          </a:prstGeom>
        </p:spPr>
      </p:pic>
      <p:sp>
        <p:nvSpPr>
          <p:cNvPr id="5" name="Text 1"/>
          <p:cNvSpPr/>
          <p:nvPr/>
        </p:nvSpPr>
        <p:spPr>
          <a:xfrm>
            <a:off x="2348389" y="6371392"/>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904280"/>
            <a:ext cx="9654659" cy="5393293"/>
          </a:xfrm>
          <a:prstGeom prst="rect">
            <a:avLst/>
          </a:prstGeom>
        </p:spPr>
      </p:pic>
      <p:sp>
        <p:nvSpPr>
          <p:cNvPr id="5" name="Text 1"/>
          <p:cNvSpPr/>
          <p:nvPr/>
        </p:nvSpPr>
        <p:spPr>
          <a:xfrm>
            <a:off x="2348389" y="6630829"/>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r>
          <p:cNvPicPr>
            <a:picLocks noChangeAspect="1"/>
          </p:cNvPicPr>
          <p:nvPr/>
        </p:nvPicPr>
        <p:blipFill>
          <a:blip r:embed="rId2"/>
          <a:stretch>
            <a:fillRect/>
          </a:stretch>
        </p:blipFill>
        <p:spPr>
          <a:xfrm>
            <a:off x="2348389" y="1163717"/>
            <a:ext cx="8717518" cy="4874419"/>
          </a:xfrm>
          <a:prstGeom prst="rect">
            <a:avLst/>
          </a:prstGeom>
        </p:spPr>
      </p:pic>
      <p:sp>
        <p:nvSpPr>
          <p:cNvPr id="5" name="Text 1"/>
          <p:cNvSpPr/>
          <p:nvPr/>
        </p:nvSpPr>
        <p:spPr>
          <a:xfrm>
            <a:off x="2348389" y="6371392"/>
            <a:ext cx="5554980" cy="694373"/>
          </a:xfrm>
          <a:prstGeom prst="rect">
            <a:avLst/>
          </a:prstGeom>
          <a:noFill/>
          <a:ln/>
        </p:spPr>
        <p:txBody>
          <a:bodyPr wrap="none" rtlCol="0" anchor="t"/>
          <a:lstStyle/>
          <a:p>
            <a:pPr indent="0" marL="0">
              <a:lnSpc>
                <a:spcPts val="5468"/>
              </a:lnSpc>
              <a:buNone/>
            </a:pP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2024-04-30T05:18:48Z</dcterms:created>
  <dcterms:modified xsi:type="dcterms:W3CDTF">2024-04-30T05:18:48Z</dcterms:modified>
</cp:coreProperties>
</file>